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63" r:id="rId5"/>
    <p:sldId id="264" r:id="rId6"/>
    <p:sldId id="265" r:id="rId7"/>
    <p:sldId id="267" r:id="rId8"/>
    <p:sldId id="266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8/1/22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5.2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Europese expansie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waardoor en hoe de Europese overzeese expansie ontstond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activiteiten Spanjaarden en Portugezen ondernamen in Oost-Afrika en Azië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activiteiten ze ondernamen in West-Afrika en Amerika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25559"/>
            <a:ext cx="17602958" cy="2616637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begin van de Europese overzeese expansie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ontdekkingsreizen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000977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Portugezen en Spanjaarden startten de </a:t>
            </a:r>
            <a:r>
              <a:rPr lang="nl-NL" dirty="0" err="1">
                <a:solidFill>
                  <a:srgbClr val="FF0000"/>
                </a:solidFill>
              </a:rPr>
              <a:t>Euro-pese</a:t>
            </a:r>
            <a:r>
              <a:rPr lang="nl-NL" dirty="0">
                <a:solidFill>
                  <a:srgbClr val="FF0000"/>
                </a:solidFill>
              </a:rPr>
              <a:t> expansie</a:t>
            </a:r>
            <a:r>
              <a:rPr lang="nl-NL" dirty="0"/>
              <a:t>: de uitbreiding van activiteiten van Europeanen buiten Europa omstreeks 1500.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Ze waren op zoek naar goud.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Portugezen kwamen steeds zuidelijker met hun </a:t>
            </a:r>
            <a:r>
              <a:rPr lang="nl-NL" dirty="0">
                <a:solidFill>
                  <a:srgbClr val="FF0000"/>
                </a:solidFill>
              </a:rPr>
              <a:t>ontdekkingsreizen</a:t>
            </a:r>
            <a:r>
              <a:rPr lang="nl-NL" dirty="0"/>
              <a:t>: zoektochten naar onbekend gebied.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de oceaan op te gaan konden ze om West-Afrika heen varen en de herkomst van goud vinden in o.a. Ghana.</a:t>
            </a:r>
          </a:p>
          <a:p>
            <a:endParaRPr lang="nl-NL" dirty="0"/>
          </a:p>
        </p:txBody>
      </p:sp>
      <p:pic>
        <p:nvPicPr>
          <p:cNvPr id="5" name="Afbeelding 4" descr="Afbeelding met lucht, water, buiten, gebouw&#10;&#10;Automatisch gegenereerde beschrijving">
            <a:extLst>
              <a:ext uri="{FF2B5EF4-FFF2-40B4-BE49-F238E27FC236}">
                <a16:creationId xmlns:a16="http://schemas.microsoft.com/office/drawing/2014/main" id="{DFCF9264-E01D-4DC9-BFDB-CAAF975C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15" y="2513191"/>
            <a:ext cx="7973075" cy="36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ontdekkingsreizen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Portugezen reisden verder op zoek naar </a:t>
            </a:r>
            <a:r>
              <a:rPr lang="nl-NL" dirty="0">
                <a:solidFill>
                  <a:srgbClr val="FF0000"/>
                </a:solidFill>
              </a:rPr>
              <a:t>Indië</a:t>
            </a:r>
            <a:r>
              <a:rPr lang="nl-NL" dirty="0">
                <a:solidFill>
                  <a:schemeClr val="tx1"/>
                </a:solidFill>
              </a:rPr>
              <a:t>. Ze hoopten op enorme winsten. In 1488 kwamen ze tot Kaap de Goede Hoop en in 1498 tot India. Vanaf 1510 ook in Indonesië, China en Japan.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1492 geloofde Columbus dat hij de </a:t>
            </a:r>
            <a:r>
              <a:rPr lang="nl-NL" dirty="0" err="1">
                <a:solidFill>
                  <a:schemeClr val="tx1"/>
                </a:solidFill>
              </a:rPr>
              <a:t>westelij-ke</a:t>
            </a:r>
            <a:r>
              <a:rPr lang="nl-NL" dirty="0">
                <a:solidFill>
                  <a:schemeClr val="tx1"/>
                </a:solidFill>
              </a:rPr>
              <a:t> route naar Indië had ontdekt. De </a:t>
            </a:r>
            <a:r>
              <a:rPr lang="nl-NL" dirty="0" err="1">
                <a:solidFill>
                  <a:schemeClr val="tx1"/>
                </a:solidFill>
              </a:rPr>
              <a:t>oorspron-kelijke</a:t>
            </a:r>
            <a:r>
              <a:rPr lang="nl-NL" dirty="0">
                <a:solidFill>
                  <a:schemeClr val="tx1"/>
                </a:solidFill>
              </a:rPr>
              <a:t> bewoners staan daarom bekend als </a:t>
            </a:r>
            <a:r>
              <a:rPr lang="nl-NL" dirty="0">
                <a:solidFill>
                  <a:srgbClr val="FF0000"/>
                </a:solidFill>
              </a:rPr>
              <a:t>indianen</a:t>
            </a:r>
            <a:r>
              <a:rPr lang="nl-NL" dirty="0">
                <a:solidFill>
                  <a:schemeClr val="tx1"/>
                </a:solidFill>
              </a:rPr>
              <a:t> en het gebied werd </a:t>
            </a:r>
            <a:r>
              <a:rPr lang="nl-NL" dirty="0">
                <a:solidFill>
                  <a:srgbClr val="FF0000"/>
                </a:solidFill>
              </a:rPr>
              <a:t>West-Indië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>
                <a:solidFill>
                  <a:srgbClr val="FF0000"/>
                </a:solidFill>
              </a:rPr>
              <a:t>de West </a:t>
            </a:r>
            <a:r>
              <a:rPr lang="nl-NL" dirty="0">
                <a:solidFill>
                  <a:schemeClr val="tx1"/>
                </a:solidFill>
              </a:rPr>
              <a:t>genoemd. Azië werd </a:t>
            </a:r>
            <a:r>
              <a:rPr lang="nl-NL" dirty="0">
                <a:solidFill>
                  <a:srgbClr val="FF0000"/>
                </a:solidFill>
              </a:rPr>
              <a:t>Oost-Indië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>
                <a:solidFill>
                  <a:srgbClr val="FF0000"/>
                </a:solidFill>
              </a:rPr>
              <a:t>de Oost </a:t>
            </a:r>
            <a:r>
              <a:rPr lang="nl-NL" dirty="0">
                <a:solidFill>
                  <a:schemeClr val="tx1"/>
                </a:solidFill>
              </a:rPr>
              <a:t>genoemd. Het nieuwe continent werd naar Amerigo </a:t>
            </a:r>
            <a:r>
              <a:rPr lang="nl-NL" dirty="0" err="1">
                <a:solidFill>
                  <a:schemeClr val="tx1"/>
                </a:solidFill>
              </a:rPr>
              <a:t>Vespucci</a:t>
            </a:r>
            <a:r>
              <a:rPr lang="nl-NL" dirty="0">
                <a:solidFill>
                  <a:schemeClr val="tx1"/>
                </a:solidFill>
              </a:rPr>
              <a:t> vernoemd, dat hij zelf de </a:t>
            </a:r>
            <a:r>
              <a:rPr lang="nl-NL" dirty="0">
                <a:solidFill>
                  <a:srgbClr val="FF0000"/>
                </a:solidFill>
              </a:rPr>
              <a:t>Nieuwe Wereld </a:t>
            </a:r>
            <a:r>
              <a:rPr lang="nl-NL" dirty="0">
                <a:solidFill>
                  <a:schemeClr val="tx1"/>
                </a:solidFill>
              </a:rPr>
              <a:t>noemde.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Spanjaarden zeilden in 1522 via Zuid-Amerika naar Indië en daarna via Afrika naar Spanje.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391D4C3-E7DC-477C-BB81-E1B7B1F9535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Indië: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Europese naam voor Zuid- en Oost-Azië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indiaan: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inheemse bewoner van Amerika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West-Indië (de West):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Caribisch gebied en de landen eromheen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Oost-Indië (de Oost):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Zuid- en Oost-Azië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Nieuwe Wereld: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Amerika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5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expansie in het oosten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Portugezen  namen langs de Afrikaanse en Aziatische kusten kleine gebieden in bezit en bouwden er </a:t>
            </a:r>
            <a:r>
              <a:rPr lang="nl-NL" dirty="0">
                <a:solidFill>
                  <a:srgbClr val="FF0000"/>
                </a:solidFill>
              </a:rPr>
              <a:t>factorijen</a:t>
            </a:r>
            <a:r>
              <a:rPr lang="nl-NL" dirty="0">
                <a:solidFill>
                  <a:schemeClr val="tx1"/>
                </a:solidFill>
              </a:rPr>
              <a:t>: handelsposten.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Ze namen deel aan de eeuwenoude handel en een deel van de rijke koopwaar ging naar Europa.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CE20E5-1D19-45A1-81D1-5C22B977D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21" y="2513191"/>
            <a:ext cx="8081869" cy="37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expansie in het westen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Van de kusten van Afrika haalden de </a:t>
            </a:r>
            <a:r>
              <a:rPr lang="nl-NL" dirty="0" err="1">
                <a:solidFill>
                  <a:schemeClr val="tx1"/>
                </a:solidFill>
              </a:rPr>
              <a:t>Portuge-zen</a:t>
            </a:r>
            <a:r>
              <a:rPr lang="nl-NL" dirty="0">
                <a:solidFill>
                  <a:schemeClr val="tx1"/>
                </a:solidFill>
              </a:rPr>
              <a:t> goud, ivoor en zwarte slaven.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Brazilië werd vanaf 1530 </a:t>
            </a:r>
            <a:r>
              <a:rPr lang="nl-NL" dirty="0">
                <a:solidFill>
                  <a:srgbClr val="FF0000"/>
                </a:solidFill>
              </a:rPr>
              <a:t>gekoloniseerd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/>
              <a:t>zich in een gebied vestigen. </a:t>
            </a:r>
            <a:r>
              <a:rPr lang="nl-NL" dirty="0">
                <a:solidFill>
                  <a:schemeClr val="tx1"/>
                </a:solidFill>
              </a:rPr>
              <a:t>M.b.v. Afrikaanse en indiaanse slaven verbouwden ze suikerriet op grote </a:t>
            </a:r>
            <a:r>
              <a:rPr lang="nl-NL" dirty="0">
                <a:solidFill>
                  <a:srgbClr val="FF0000"/>
                </a:solidFill>
              </a:rPr>
              <a:t>plantages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/>
              <a:t>grote landbouwbedrijven waar één gewas wordt verbouwd</a:t>
            </a:r>
            <a:r>
              <a:rPr lang="nl-NL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Spaanse veroveraars zochten roem, grond en goud in Midden- en Zuid-Amerika.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De indianen werden makkelijk verslagen. Ze: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hadden eenvoudige wapens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waren doodsbang voor paarden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vochten tegen onderdrukte volken die de Spanjaarden hielpen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waren niet bestand tegen Europese ziekten </a:t>
            </a:r>
          </a:p>
          <a:p>
            <a:pPr>
              <a:lnSpc>
                <a:spcPct val="9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vallei, canyon&#10;&#10;Automatisch gegenereerde beschrijving">
            <a:extLst>
              <a:ext uri="{FF2B5EF4-FFF2-40B4-BE49-F238E27FC236}">
                <a16:creationId xmlns:a16="http://schemas.microsoft.com/office/drawing/2014/main" id="{098406BE-6ED6-41A8-B82D-9A0BB6EF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69" y="2513191"/>
            <a:ext cx="8106399" cy="54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expansie in het westen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Spanjaarden gingen heersen over steeds grotere gebieden in Midden- en Zuid-Amerika. Er kwam een migratie op gang van </a:t>
            </a:r>
            <a:r>
              <a:rPr lang="nl-NL" dirty="0" err="1">
                <a:solidFill>
                  <a:schemeClr val="tx1"/>
                </a:solidFill>
              </a:rPr>
              <a:t>honderd-duizenden</a:t>
            </a:r>
            <a:r>
              <a:rPr lang="nl-NL" dirty="0">
                <a:solidFill>
                  <a:schemeClr val="tx1"/>
                </a:solidFill>
              </a:rPr>
              <a:t> Spaanse mannen die kinderen kregen bij indiaanse vrouwen. Zo ontstond een </a:t>
            </a:r>
            <a:r>
              <a:rPr lang="nl-NL" dirty="0">
                <a:solidFill>
                  <a:srgbClr val="FF0000"/>
                </a:solidFill>
              </a:rPr>
              <a:t>etnisch</a:t>
            </a:r>
            <a:r>
              <a:rPr lang="nl-NL" dirty="0">
                <a:solidFill>
                  <a:schemeClr val="tx1"/>
                </a:solidFill>
              </a:rPr>
              <a:t> gemengde bevolking.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Zo begon het Europees </a:t>
            </a:r>
            <a:r>
              <a:rPr lang="nl-NL" dirty="0">
                <a:solidFill>
                  <a:srgbClr val="FF0000"/>
                </a:solidFill>
              </a:rPr>
              <a:t>kolonialisme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Ameri-ka</a:t>
            </a:r>
            <a:r>
              <a:rPr lang="nl-NL" dirty="0">
                <a:solidFill>
                  <a:schemeClr val="tx1"/>
                </a:solidFill>
              </a:rPr>
              <a:t>. Spanje en Portugal werden moederlanden die heersten over koloniën om eraan te </a:t>
            </a:r>
            <a:r>
              <a:rPr lang="nl-NL" dirty="0" err="1">
                <a:solidFill>
                  <a:schemeClr val="tx1"/>
                </a:solidFill>
              </a:rPr>
              <a:t>ver-dienen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Het begin van de Europese overzeese expansie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de ontdekkers en hervormers.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391D4C3-E7DC-477C-BB81-E1B7B1F9535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etnisch: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behorend bij een bepaald volk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kolonialisme: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overheersing van een kolonie om eraan te verdienen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278626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1370</TotalTime>
  <Words>527</Words>
  <Application>Microsoft Office PowerPoint</Application>
  <PresentationFormat>Aangepast</PresentationFormat>
  <Paragraphs>60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5.2  De Europese expansie</vt:lpstr>
      <vt:lpstr>In deze presentatie leer je:</vt:lpstr>
      <vt:lpstr>Het ontstaan van de ontdekkingsreizen 1/2</vt:lpstr>
      <vt:lpstr>Het ontstaan van de ontdekkingsreizen 2/2</vt:lpstr>
      <vt:lpstr>Europese expansie in het oosten</vt:lpstr>
      <vt:lpstr>Europese expansie in het westen 1/2</vt:lpstr>
      <vt:lpstr>Europese expansie in het westen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130</cp:revision>
  <dcterms:created xsi:type="dcterms:W3CDTF">2018-10-10T07:56:58Z</dcterms:created>
  <dcterms:modified xsi:type="dcterms:W3CDTF">2022-01-08T10:18:09Z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